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75" r:id="rId2"/>
    <p:sldId id="27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8">
          <p15:clr>
            <a:srgbClr val="A4A3A4"/>
          </p15:clr>
        </p15:guide>
        <p15:guide id="2" pos="1652">
          <p15:clr>
            <a:srgbClr val="A4A3A4"/>
          </p15:clr>
        </p15:guide>
        <p15:guide id="3" orient="horz" pos="3913">
          <p15:clr>
            <a:srgbClr val="A4A3A4"/>
          </p15:clr>
        </p15:guide>
        <p15:guide id="4" orient="horz" pos="3510">
          <p15:clr>
            <a:srgbClr val="A4A3A4"/>
          </p15:clr>
        </p15:guide>
        <p15:guide id="5" orient="horz" pos="2473">
          <p15:clr>
            <a:srgbClr val="A4A3A4"/>
          </p15:clr>
        </p15:guide>
        <p15:guide id="6" orient="horz" pos="2153">
          <p15:clr>
            <a:srgbClr val="A4A3A4"/>
          </p15:clr>
        </p15:guide>
        <p15:guide id="7" orient="horz" pos="969">
          <p15:clr>
            <a:srgbClr val="A4A3A4"/>
          </p15:clr>
        </p15:guide>
        <p15:guide id="8" orient="horz" pos="707">
          <p15:clr>
            <a:srgbClr val="A4A3A4"/>
          </p15:clr>
        </p15:guide>
        <p15:guide id="9" orient="horz" pos="1756">
          <p15:clr>
            <a:srgbClr val="A4A3A4"/>
          </p15:clr>
        </p15:guide>
        <p15:guide id="10" orient="horz" pos="1609">
          <p15:clr>
            <a:srgbClr val="A4A3A4"/>
          </p15:clr>
        </p15:guide>
        <p15:guide id="11" orient="horz" pos="3369">
          <p15:clr>
            <a:srgbClr val="A4A3A4"/>
          </p15:clr>
        </p15:guide>
        <p15:guide id="12" pos="3955">
          <p15:clr>
            <a:srgbClr val="A4A3A4"/>
          </p15:clr>
        </p15:guide>
        <p15:guide id="13" pos="2881">
          <p15:clr>
            <a:srgbClr val="A4A3A4"/>
          </p15:clr>
        </p15:guide>
        <p15:guide id="14" pos="3597">
          <p15:clr>
            <a:srgbClr val="A4A3A4"/>
          </p15:clr>
        </p15:guide>
        <p15:guide id="15" pos="5408">
          <p15:clr>
            <a:srgbClr val="A4A3A4"/>
          </p15:clr>
        </p15:guide>
        <p15:guide id="16" pos="436">
          <p15:clr>
            <a:srgbClr val="A4A3A4"/>
          </p15:clr>
        </p15:guide>
        <p15:guide id="17" pos="1876">
          <p15:clr>
            <a:srgbClr val="A4A3A4"/>
          </p15:clr>
        </p15:guide>
        <p15:guide id="18" pos="21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7ABC"/>
    <a:srgbClr val="ECEEEC"/>
    <a:srgbClr val="C6C6C6"/>
    <a:srgbClr val="012653"/>
    <a:srgbClr val="F8F8F8"/>
    <a:srgbClr val="F0F0F0"/>
    <a:srgbClr val="EBEBEB"/>
    <a:srgbClr val="FAFAFA"/>
    <a:srgbClr val="E6E6E6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4" d="100"/>
          <a:sy n="84" d="100"/>
        </p:scale>
        <p:origin x="1506" y="78"/>
      </p:cViewPr>
      <p:guideLst>
        <p:guide orient="horz" pos="2148"/>
        <p:guide pos="1652"/>
        <p:guide orient="horz" pos="3913"/>
        <p:guide orient="horz" pos="3510"/>
        <p:guide orient="horz" pos="2473"/>
        <p:guide orient="horz" pos="2153"/>
        <p:guide orient="horz" pos="969"/>
        <p:guide orient="horz" pos="707"/>
        <p:guide orient="horz" pos="1756"/>
        <p:guide orient="horz" pos="1609"/>
        <p:guide orient="horz" pos="3369"/>
        <p:guide pos="3955"/>
        <p:guide pos="2881"/>
        <p:guide pos="3597"/>
        <p:guide pos="5408"/>
        <p:guide pos="436"/>
        <p:guide pos="1876"/>
        <p:guide pos="215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E2EBC-AEFF-1147-80FC-EBB4256C6EC0}" type="datetimeFigureOut">
              <a:rPr lang="en-US" smtClean="0"/>
              <a:t>9/10/2020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506B95-1B73-9443-90A7-5CD59A19E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5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851" y="2423161"/>
            <a:ext cx="7819949" cy="822959"/>
          </a:xfrm>
          <a:prstGeom prst="rect">
            <a:avLst/>
          </a:prstGeom>
        </p:spPr>
        <p:txBody>
          <a:bodyPr lIns="91415" tIns="45707" rIns="91415" bIns="45707"/>
          <a:lstStyle>
            <a:lvl1pPr algn="r">
              <a:defRPr sz="32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09325"/>
            <a:ext cx="3008314" cy="1162050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19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909323"/>
            <a:ext cx="5111750" cy="5287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7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28523"/>
            <a:ext cx="3008314" cy="4068763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2594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  <a:prstGeom prst="rect">
            <a:avLst/>
          </a:prstGeom>
        </p:spPr>
        <p:txBody>
          <a:bodyPr lIns="91415" tIns="45707" rIns="91415" bIns="45707"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1066800"/>
            <a:ext cx="5486400" cy="3660775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3200"/>
            </a:lvl1pPr>
            <a:lvl2pPr marL="457072" indent="0">
              <a:buNone/>
              <a:defRPr sz="2800"/>
            </a:lvl2pPr>
            <a:lvl3pPr marL="914144" indent="0">
              <a:buNone/>
              <a:defRPr sz="2400"/>
            </a:lvl3pPr>
            <a:lvl4pPr marL="1371216" indent="0">
              <a:buNone/>
              <a:defRPr sz="2000"/>
            </a:lvl4pPr>
            <a:lvl5pPr marL="1828288" indent="0">
              <a:buNone/>
              <a:defRPr sz="2000"/>
            </a:lvl5pPr>
            <a:lvl6pPr marL="2285360" indent="0">
              <a:buNone/>
              <a:defRPr sz="2000"/>
            </a:lvl6pPr>
            <a:lvl7pPr marL="2742432" indent="0">
              <a:buNone/>
              <a:defRPr sz="2000"/>
            </a:lvl7pPr>
            <a:lvl8pPr marL="3199504" indent="0">
              <a:buNone/>
              <a:defRPr sz="2000"/>
            </a:lvl8pPr>
            <a:lvl9pPr marL="3656576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  <a:prstGeom prst="rect">
            <a:avLst/>
          </a:prstGeom>
        </p:spPr>
        <p:txBody>
          <a:bodyPr lIns="91415" tIns="45707" rIns="91415" bIns="45707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072" indent="0">
              <a:buNone/>
              <a:defRPr sz="1200"/>
            </a:lvl2pPr>
            <a:lvl3pPr marL="914144" indent="0">
              <a:buNone/>
              <a:defRPr sz="1000"/>
            </a:lvl3pPr>
            <a:lvl4pPr marL="1371216" indent="0">
              <a:buNone/>
              <a:defRPr sz="800"/>
            </a:lvl4pPr>
            <a:lvl5pPr marL="1828288" indent="0">
              <a:buNone/>
              <a:defRPr sz="800"/>
            </a:lvl5pPr>
            <a:lvl6pPr marL="2285360" indent="0">
              <a:buNone/>
              <a:defRPr sz="800"/>
            </a:lvl6pPr>
            <a:lvl7pPr marL="2742432" indent="0">
              <a:buNone/>
              <a:defRPr sz="800"/>
            </a:lvl7pPr>
            <a:lvl8pPr marL="3199504" indent="0">
              <a:buNone/>
              <a:defRPr sz="800"/>
            </a:lvl8pPr>
            <a:lvl9pPr marL="365657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76491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9144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133600"/>
            <a:ext cx="8229601" cy="39925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292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0"/>
            <a:ext cx="20574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0"/>
            <a:ext cx="6019800" cy="5211763"/>
          </a:xfrm>
          <a:prstGeom prst="rect">
            <a:avLst/>
          </a:prstGeom>
        </p:spPr>
        <p:txBody>
          <a:bodyPr vert="eaVert" lIns="91415" tIns="45707" rIns="91415" bIns="45707"/>
          <a:lstStyle>
            <a:lvl1pPr>
              <a:buClr>
                <a:srgbClr val="F5812A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1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4040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35000" y="6383020"/>
            <a:ext cx="5105400" cy="3810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314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1" y="1166019"/>
            <a:ext cx="8229601" cy="45259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spcBef>
                <a:spcPts val="1200"/>
              </a:spcBef>
              <a:buClr>
                <a:srgbClr val="F5812A"/>
              </a:buClr>
              <a:buFont typeface="Wingdings" charset="2"/>
              <a:buChar char="§"/>
              <a:defRPr sz="24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buClr>
                <a:srgbClr val="F5812A"/>
              </a:buClr>
              <a:defRPr sz="2200">
                <a:solidFill>
                  <a:schemeClr val="tx1"/>
                </a:solidFill>
              </a:defRPr>
            </a:lvl2pPr>
            <a:lvl3pPr>
              <a:spcBef>
                <a:spcPts val="600"/>
              </a:spcBef>
              <a:buClr>
                <a:srgbClr val="F5812A"/>
              </a:buClr>
              <a:defRPr sz="2000">
                <a:solidFill>
                  <a:schemeClr val="tx1"/>
                </a:solidFill>
              </a:defRPr>
            </a:lvl3pPr>
            <a:lvl4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spcBef>
                <a:spcPts val="600"/>
              </a:spcBef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7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65102"/>
            <a:ext cx="8229601" cy="6350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18419"/>
            <a:ext cx="4038600" cy="40687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22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3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52400"/>
            <a:ext cx="8229601" cy="647700"/>
          </a:xfrm>
          <a:prstGeom prst="rect">
            <a:avLst/>
          </a:prstGeom>
        </p:spPr>
        <p:txBody>
          <a:bodyPr lIns="91415" tIns="45707" rIns="91415" bIns="45707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25577"/>
            <a:ext cx="4040188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46300"/>
            <a:ext cx="4040188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425577"/>
            <a:ext cx="4041774" cy="639762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200" b="1">
                <a:solidFill>
                  <a:schemeClr val="tx1"/>
                </a:solidFill>
              </a:defRPr>
            </a:lvl1pPr>
            <a:lvl2pPr marL="457072" indent="0">
              <a:buNone/>
              <a:defRPr sz="2000" b="1"/>
            </a:lvl2pPr>
            <a:lvl3pPr marL="914144" indent="0">
              <a:buNone/>
              <a:defRPr sz="1800" b="1"/>
            </a:lvl3pPr>
            <a:lvl4pPr marL="1371216" indent="0">
              <a:buNone/>
              <a:defRPr sz="1600" b="1"/>
            </a:lvl4pPr>
            <a:lvl5pPr marL="1828288" indent="0">
              <a:buNone/>
              <a:defRPr sz="1600" b="1"/>
            </a:lvl5pPr>
            <a:lvl6pPr marL="2285360" indent="0">
              <a:buNone/>
              <a:defRPr sz="1600" b="1"/>
            </a:lvl6pPr>
            <a:lvl7pPr marL="2742432" indent="0">
              <a:buNone/>
              <a:defRPr sz="1600" b="1"/>
            </a:lvl7pPr>
            <a:lvl8pPr marL="3199504" indent="0">
              <a:buNone/>
              <a:defRPr sz="1600" b="1"/>
            </a:lvl8pPr>
            <a:lvl9pPr marL="365657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46300"/>
            <a:ext cx="4041774" cy="3078163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1pPr>
            <a:lvl2pPr>
              <a:buClr>
                <a:srgbClr val="F5812A"/>
              </a:buClr>
              <a:defRPr sz="1900">
                <a:solidFill>
                  <a:schemeClr val="tx1"/>
                </a:solidFill>
              </a:defRPr>
            </a:lvl2pPr>
            <a:lvl3pPr>
              <a:buClr>
                <a:srgbClr val="F5812A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rgbClr val="F5812A"/>
              </a:buCl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247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4406902"/>
            <a:ext cx="7772400" cy="1362076"/>
          </a:xfrm>
          <a:prstGeom prst="rect">
            <a:avLst/>
          </a:prstGeom>
        </p:spPr>
        <p:txBody>
          <a:bodyPr lIns="91415" tIns="45707" rIns="91415" bIns="45707" anchor="t"/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906713"/>
            <a:ext cx="7772400" cy="1500187"/>
          </a:xfrm>
          <a:prstGeom prst="rect">
            <a:avLst/>
          </a:prstGeom>
        </p:spPr>
        <p:txBody>
          <a:bodyPr lIns="91415" tIns="45707" rIns="91415" bIns="45707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072" indent="0">
              <a:buNone/>
              <a:defRPr sz="1800"/>
            </a:lvl2pPr>
            <a:lvl3pPr marL="914144" indent="0">
              <a:buNone/>
              <a:defRPr sz="1600"/>
            </a:lvl3pPr>
            <a:lvl4pPr marL="1371216" indent="0">
              <a:buNone/>
              <a:defRPr sz="1400"/>
            </a:lvl4pPr>
            <a:lvl5pPr marL="1828288" indent="0">
              <a:buNone/>
              <a:defRPr sz="1400"/>
            </a:lvl5pPr>
            <a:lvl6pPr marL="2285360" indent="0">
              <a:buNone/>
              <a:defRPr sz="1400"/>
            </a:lvl6pPr>
            <a:lvl7pPr marL="2742432" indent="0">
              <a:buNone/>
              <a:defRPr sz="1400"/>
            </a:lvl7pPr>
            <a:lvl8pPr marL="3199504" indent="0">
              <a:buNone/>
              <a:defRPr sz="1400"/>
            </a:lvl8pPr>
            <a:lvl9pPr marL="365657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72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066800"/>
            <a:ext cx="8229601" cy="1143000"/>
          </a:xfrm>
          <a:prstGeom prst="rect">
            <a:avLst/>
          </a:prstGeom>
        </p:spPr>
        <p:txBody>
          <a:bodyPr lIns="91415" tIns="45707" rIns="91415" bIns="45707"/>
          <a:lstStyle>
            <a:lvl1pPr>
              <a:defRPr sz="34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85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64592"/>
            <a:ext cx="8229600" cy="636422"/>
          </a:xfrm>
          <a:prstGeom prst="rect">
            <a:avLst/>
          </a:prstGeom>
        </p:spPr>
        <p:txBody>
          <a:bodyPr vert="horz" lIns="109728" tIns="54864" rIns="109728" bIns="54864"/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20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title-no-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9650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-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6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9898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3" r:id="rId9"/>
    <p:sldLayoutId id="2147483668" r:id="rId10"/>
    <p:sldLayoutId id="2147483669" r:id="rId11"/>
    <p:sldLayoutId id="2147483670" r:id="rId12"/>
    <p:sldLayoutId id="2147483671" r:id="rId13"/>
    <p:sldLayoutId id="2147483672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07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14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21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288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04" indent="-342804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742" indent="-28567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2680" indent="-228536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599752" indent="-228536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6824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3896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0968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040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112" indent="-228536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7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4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1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288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0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432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504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576" algn="l" defTabSz="91414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www.mehi.masstech.org/Icons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mehi.masstech.org/Ico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53"/>
          <p:cNvSpPr/>
          <p:nvPr/>
        </p:nvSpPr>
        <p:spPr bwMode="auto">
          <a:xfrm>
            <a:off x="381000" y="1663503"/>
            <a:ext cx="8382000" cy="3929262"/>
          </a:xfrm>
          <a:prstGeom prst="rect">
            <a:avLst/>
          </a:prstGeom>
          <a:solidFill>
            <a:srgbClr val="ECEEEC"/>
          </a:solidFill>
          <a:ln w="12700" cap="flat" cmpd="sng" algn="ctr">
            <a:solidFill>
              <a:schemeClr val="accent2">
                <a:alpha val="30000"/>
              </a:schemeClr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53" name="Picture 52" descr="use-case-arrows-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9067" y="2396525"/>
            <a:ext cx="4608576" cy="2432304"/>
          </a:xfrm>
          <a:prstGeom prst="rect">
            <a:avLst/>
          </a:prstGeom>
        </p:spPr>
      </p:pic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1177290" y="5798820"/>
            <a:ext cx="7585710" cy="685800"/>
          </a:xfrm>
          <a:prstGeom prst="rect">
            <a:avLst/>
          </a:prstGeom>
          <a:solidFill>
            <a:schemeClr val="bg1"/>
          </a:solidFill>
          <a:ln w="9525">
            <a:solidFill>
              <a:srgbClr val="F37E2D"/>
            </a:solidFill>
            <a:miter lim="800000"/>
            <a:headEnd/>
            <a:tailEnd/>
          </a:ln>
        </p:spPr>
        <p:txBody>
          <a:bodyPr lIns="182880" rIns="182880" anchor="ctr"/>
          <a:lstStyle/>
          <a:p>
            <a:r>
              <a:rPr lang="en-US" sz="1200" dirty="0">
                <a:solidFill>
                  <a:srgbClr val="012653"/>
                </a:solidFill>
              </a:rPr>
              <a:t>Reduce the number of patients who utilize high cost post-acute services (Skilled Nursing Facility), improve </a:t>
            </a:r>
            <a:r>
              <a:rPr lang="en-US" sz="1200" dirty="0" smtClean="0">
                <a:solidFill>
                  <a:srgbClr val="012653"/>
                </a:solidFill>
              </a:rPr>
              <a:t>care coordination</a:t>
            </a:r>
            <a:r>
              <a:rPr lang="en-US" sz="1200" dirty="0">
                <a:solidFill>
                  <a:srgbClr val="012653"/>
                </a:solidFill>
              </a:rPr>
              <a:t>, </a:t>
            </a:r>
            <a:r>
              <a:rPr lang="en-US" sz="1200" dirty="0" smtClean="0">
                <a:solidFill>
                  <a:srgbClr val="012653"/>
                </a:solidFill>
              </a:rPr>
              <a:t>reduce </a:t>
            </a:r>
            <a:r>
              <a:rPr lang="en-US" sz="1200" dirty="0">
                <a:solidFill>
                  <a:srgbClr val="012653"/>
                </a:solidFill>
              </a:rPr>
              <a:t>hospital readmissions </a:t>
            </a:r>
            <a:r>
              <a:rPr lang="en-US" sz="1200" dirty="0" smtClean="0">
                <a:solidFill>
                  <a:srgbClr val="012653"/>
                </a:solidFill>
              </a:rPr>
              <a:t>and reduce </a:t>
            </a:r>
            <a:r>
              <a:rPr lang="en-US" sz="1200" dirty="0">
                <a:solidFill>
                  <a:srgbClr val="012653"/>
                </a:solidFill>
              </a:rPr>
              <a:t>healthcare costs, and support the Meaningful Use HIE </a:t>
            </a:r>
            <a:r>
              <a:rPr lang="en-US" sz="1200" dirty="0" smtClean="0">
                <a:solidFill>
                  <a:srgbClr val="012653"/>
                </a:solidFill>
              </a:rPr>
              <a:t>objective</a:t>
            </a:r>
            <a:r>
              <a:rPr lang="en-US" sz="1200" dirty="0">
                <a:solidFill>
                  <a:srgbClr val="012653"/>
                </a:solidFill>
              </a:rPr>
              <a:t>.</a:t>
            </a:r>
            <a:endParaRPr lang="en-US" sz="1100" dirty="0">
              <a:solidFill>
                <a:srgbClr val="012653"/>
              </a:solidFill>
            </a:endParaRP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381000" y="5798820"/>
            <a:ext cx="685800" cy="685800"/>
          </a:xfrm>
          <a:prstGeom prst="rect">
            <a:avLst/>
          </a:prstGeom>
          <a:noFill/>
          <a:ln w="9525">
            <a:solidFill>
              <a:srgbClr val="F37E2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398463" y="6011545"/>
            <a:ext cx="668337" cy="290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1300" dirty="0" smtClean="0">
                <a:solidFill>
                  <a:srgbClr val="F37E2D"/>
                </a:solidFill>
              </a:rPr>
              <a:t>GOAL</a:t>
            </a:r>
            <a:endParaRPr lang="en-US" sz="1300" dirty="0">
              <a:solidFill>
                <a:srgbClr val="F37E2D"/>
              </a:solidFill>
            </a:endParaRPr>
          </a:p>
        </p:txBody>
      </p:sp>
      <p:sp>
        <p:nvSpPr>
          <p:cNvPr id="30" name="Folded Corner 29"/>
          <p:cNvSpPr/>
          <p:nvPr/>
        </p:nvSpPr>
        <p:spPr>
          <a:xfrm>
            <a:off x="2599075" y="2282190"/>
            <a:ext cx="677720" cy="73469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Patient Record- TIF </a:t>
            </a:r>
            <a:r>
              <a:rPr lang="en-US" sz="1000" b="1" dirty="0" smtClean="0">
                <a:solidFill>
                  <a:srgbClr val="012653"/>
                </a:solidFill>
                <a:cs typeface="Arial"/>
              </a:rPr>
              <a:t>File</a:t>
            </a:r>
            <a:endParaRPr lang="en-US" sz="1000" b="1" dirty="0" smtClean="0">
              <a:solidFill>
                <a:srgbClr val="012653"/>
              </a:solidFill>
              <a:latin typeface="Arial"/>
              <a:cs typeface="Arial"/>
            </a:endParaRPr>
          </a:p>
        </p:txBody>
      </p:sp>
      <p:sp>
        <p:nvSpPr>
          <p:cNvPr id="28" name="Folded Corner 27"/>
          <p:cNvSpPr/>
          <p:nvPr/>
        </p:nvSpPr>
        <p:spPr>
          <a:xfrm>
            <a:off x="5862862" y="2292563"/>
            <a:ext cx="677720" cy="734695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Hospital Discharge Summary</a:t>
            </a:r>
          </a:p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(CCD</a:t>
            </a:r>
            <a:r>
              <a:rPr lang="en-US" sz="1000" b="1" dirty="0" smtClean="0">
                <a:solidFill>
                  <a:srgbClr val="012653"/>
                </a:solidFill>
                <a:cs typeface="Arial"/>
              </a:rPr>
              <a:t>)</a:t>
            </a:r>
            <a:endParaRPr lang="en-US" sz="1000" b="1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27" name="Folded Corner 26"/>
          <p:cNvSpPr/>
          <p:nvPr/>
        </p:nvSpPr>
        <p:spPr>
          <a:xfrm>
            <a:off x="3588708" y="4226777"/>
            <a:ext cx="1849067" cy="429878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 smtClean="0">
                <a:solidFill>
                  <a:srgbClr val="012653"/>
                </a:solidFill>
                <a:cs typeface="Arial"/>
              </a:rPr>
              <a:t>Text Patient </a:t>
            </a:r>
            <a:r>
              <a:rPr lang="en-US" sz="1000" b="1" dirty="0">
                <a:solidFill>
                  <a:srgbClr val="012653"/>
                </a:solidFill>
                <a:cs typeface="Arial"/>
              </a:rPr>
              <a:t>Record- TIF File</a:t>
            </a:r>
          </a:p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(Excel to Home Care</a:t>
            </a:r>
            <a:r>
              <a:rPr lang="en-US" sz="1000" b="1" dirty="0" smtClean="0">
                <a:solidFill>
                  <a:srgbClr val="012653"/>
                </a:solidFill>
                <a:cs typeface="Arial"/>
              </a:rPr>
              <a:t>)</a:t>
            </a:r>
            <a:endParaRPr lang="en-US" sz="1000" b="1" dirty="0">
              <a:solidFill>
                <a:srgbClr val="012653"/>
              </a:solidFill>
              <a:cs typeface="Arial"/>
            </a:endParaRPr>
          </a:p>
        </p:txBody>
      </p:sp>
      <p:sp>
        <p:nvSpPr>
          <p:cNvPr id="31" name="Oval 25"/>
          <p:cNvSpPr>
            <a:spLocks noChangeArrowheads="1"/>
          </p:cNvSpPr>
          <p:nvPr/>
        </p:nvSpPr>
        <p:spPr bwMode="auto">
          <a:xfrm>
            <a:off x="941832" y="3056042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066801" y="4459519"/>
            <a:ext cx="18364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latin typeface="Arial"/>
                <a:cs typeface="Arial"/>
              </a:rPr>
              <a:t>EXCEL ORTHOPEDICS</a:t>
            </a:r>
            <a:br>
              <a:rPr lang="en-US" sz="1100" b="1" dirty="0" smtClean="0">
                <a:solidFill>
                  <a:srgbClr val="012653"/>
                </a:solidFill>
                <a:latin typeface="Arial"/>
                <a:cs typeface="Arial"/>
              </a:rPr>
            </a:br>
            <a:r>
              <a:rPr lang="en-US" sz="1100" b="1" dirty="0" smtClean="0">
                <a:solidFill>
                  <a:srgbClr val="012653"/>
                </a:solidFill>
                <a:latin typeface="Arial"/>
                <a:cs typeface="Arial"/>
              </a:rPr>
              <a:t>SPECIALTY PROVIDER</a:t>
            </a:r>
            <a:endParaRPr lang="en-US" sz="1100" b="1" dirty="0">
              <a:solidFill>
                <a:srgbClr val="012653"/>
              </a:solidFill>
              <a:latin typeface="Arial"/>
              <a:cs typeface="Arial"/>
            </a:endParaRPr>
          </a:p>
        </p:txBody>
      </p:sp>
      <p:sp>
        <p:nvSpPr>
          <p:cNvPr id="37" name="Oval 21"/>
          <p:cNvSpPr>
            <a:spLocks noChangeArrowheads="1"/>
          </p:cNvSpPr>
          <p:nvPr/>
        </p:nvSpPr>
        <p:spPr bwMode="auto">
          <a:xfrm>
            <a:off x="6085842" y="3056042"/>
            <a:ext cx="2133600" cy="2130425"/>
          </a:xfrm>
          <a:prstGeom prst="ellipse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6435090" y="4411276"/>
            <a:ext cx="14398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latin typeface="Arial"/>
                <a:cs typeface="Arial"/>
              </a:rPr>
              <a:t>WINCHESTER</a:t>
            </a:r>
            <a:br>
              <a:rPr lang="en-US" sz="1100" b="1" dirty="0" smtClean="0">
                <a:solidFill>
                  <a:srgbClr val="012653"/>
                </a:solidFill>
                <a:latin typeface="Arial"/>
                <a:cs typeface="Arial"/>
              </a:rPr>
            </a:br>
            <a:r>
              <a:rPr lang="en-US" sz="1100" b="1" dirty="0" smtClean="0">
                <a:solidFill>
                  <a:srgbClr val="012653"/>
                </a:solidFill>
                <a:latin typeface="Arial"/>
                <a:cs typeface="Arial"/>
              </a:rPr>
              <a:t>HOME CARE</a:t>
            </a:r>
            <a:endParaRPr lang="en-US" sz="1100" b="1" dirty="0">
              <a:solidFill>
                <a:srgbClr val="012653"/>
              </a:solidFill>
              <a:latin typeface="Arial"/>
              <a:cs typeface="Arial"/>
            </a:endParaRPr>
          </a:p>
        </p:txBody>
      </p:sp>
      <p:sp>
        <p:nvSpPr>
          <p:cNvPr id="56" name="Oval 25"/>
          <p:cNvSpPr>
            <a:spLocks noChangeArrowheads="1"/>
          </p:cNvSpPr>
          <p:nvPr/>
        </p:nvSpPr>
        <p:spPr bwMode="auto">
          <a:xfrm>
            <a:off x="3514005" y="1962045"/>
            <a:ext cx="2133600" cy="2130425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TextBox 58"/>
          <p:cNvSpPr txBox="1"/>
          <p:nvPr/>
        </p:nvSpPr>
        <p:spPr>
          <a:xfrm>
            <a:off x="3874458" y="3343525"/>
            <a:ext cx="140632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WINCHESTER</a:t>
            </a:r>
            <a:br>
              <a:rPr lang="en-US" sz="1100" b="1" dirty="0" smtClean="0">
                <a:solidFill>
                  <a:srgbClr val="012653"/>
                </a:solidFill>
                <a:cs typeface="Arial"/>
              </a:rPr>
            </a:br>
            <a:r>
              <a:rPr lang="en-US" sz="1100" b="1" dirty="0" smtClean="0">
                <a:solidFill>
                  <a:srgbClr val="012653"/>
                </a:solidFill>
                <a:cs typeface="Arial"/>
              </a:rPr>
              <a:t>HOSPITAL</a:t>
            </a:r>
            <a:endParaRPr lang="en-US" sz="1100" b="1" dirty="0">
              <a:solidFill>
                <a:srgbClr val="012653"/>
              </a:solidFill>
              <a:cs typeface="Arial"/>
            </a:endParaRP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64" name="TextBox 63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37E2D"/>
                </a:solidFill>
              </a:rPr>
              <a:t>NOTIFICATION OF PLANNED SURGERY FROM ORTHOPEDIC PRACTICE</a:t>
            </a:r>
            <a:endParaRPr lang="en-US" b="1" dirty="0">
              <a:solidFill>
                <a:srgbClr val="F37E2D"/>
              </a:solidFill>
            </a:endParaRPr>
          </a:p>
          <a:p>
            <a:pPr algn="ctr"/>
            <a:r>
              <a:rPr lang="en-US" b="1" dirty="0" smtClean="0">
                <a:solidFill>
                  <a:srgbClr val="F37E2D"/>
                </a:solidFill>
              </a:rPr>
              <a:t>TO HOME CARE, PATIENT EDUCATION, AND PRE-ADMISSION TESTING</a:t>
            </a:r>
            <a:endParaRPr lang="en-US" sz="1600" dirty="0"/>
          </a:p>
        </p:txBody>
      </p:sp>
      <p:sp>
        <p:nvSpPr>
          <p:cNvPr id="65" name="TextBox 6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5" name="Folded Corner 24"/>
          <p:cNvSpPr/>
          <p:nvPr/>
        </p:nvSpPr>
        <p:spPr>
          <a:xfrm>
            <a:off x="3592518" y="4836377"/>
            <a:ext cx="1849067" cy="429878"/>
          </a:xfrm>
          <a:prstGeom prst="foldedCorner">
            <a:avLst/>
          </a:prstGeom>
          <a:solidFill>
            <a:srgbClr val="7CA5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91440" rIns="0" bIns="0" rtlCol="0" anchor="ctr"/>
          <a:lstStyle/>
          <a:p>
            <a:pPr algn="ctr">
              <a:lnSpc>
                <a:spcPts val="1300"/>
              </a:lnSpc>
            </a:pPr>
            <a:r>
              <a:rPr lang="en-US" sz="1000" b="1" dirty="0" smtClean="0">
                <a:solidFill>
                  <a:srgbClr val="012653"/>
                </a:solidFill>
                <a:cs typeface="Arial"/>
              </a:rPr>
              <a:t>Discharge </a:t>
            </a:r>
            <a:r>
              <a:rPr lang="en-US" sz="1000" b="1" dirty="0">
                <a:solidFill>
                  <a:srgbClr val="012653"/>
                </a:solidFill>
                <a:cs typeface="Arial"/>
              </a:rPr>
              <a:t>Summary (CCD)</a:t>
            </a:r>
          </a:p>
          <a:p>
            <a:pPr algn="ctr">
              <a:lnSpc>
                <a:spcPts val="1300"/>
              </a:lnSpc>
            </a:pPr>
            <a:r>
              <a:rPr lang="en-US" sz="1000" b="1" dirty="0">
                <a:solidFill>
                  <a:srgbClr val="012653"/>
                </a:solidFill>
                <a:cs typeface="Arial"/>
              </a:rPr>
              <a:t>(Home Care to Excel)</a:t>
            </a: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943" y="3377815"/>
            <a:ext cx="918315" cy="106263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4099" y="2450483"/>
            <a:ext cx="857476" cy="85284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782" y="3579030"/>
            <a:ext cx="875978" cy="770669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3097531" y="0"/>
            <a:ext cx="297180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 COORDINATION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06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USE_CASE_BK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01"/>
          <a:stretch/>
        </p:blipFill>
        <p:spPr bwMode="auto">
          <a:xfrm>
            <a:off x="0" y="1460500"/>
            <a:ext cx="9142413" cy="539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381000" y="1657350"/>
            <a:ext cx="8382000" cy="4865370"/>
          </a:xfrm>
          <a:prstGeom prst="rect">
            <a:avLst/>
          </a:prstGeom>
          <a:solidFill>
            <a:srgbClr val="ECEEEC"/>
          </a:solidFill>
          <a:ln w="9525" cap="rnd">
            <a:solidFill>
              <a:srgbClr val="F37E2D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4682489" y="1742440"/>
            <a:ext cx="4069081" cy="4759196"/>
            <a:chOff x="5334000" y="1856740"/>
            <a:chExt cx="3192780" cy="4759196"/>
          </a:xfrm>
        </p:grpSpPr>
        <p:sp>
          <p:nvSpPr>
            <p:cNvPr id="5" name="Rectangle 8"/>
            <p:cNvSpPr>
              <a:spLocks noChangeArrowheads="1"/>
            </p:cNvSpPr>
            <p:nvPr/>
          </p:nvSpPr>
          <p:spPr bwMode="auto">
            <a:xfrm>
              <a:off x="5349875" y="2230120"/>
              <a:ext cx="3176905" cy="43858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900" dirty="0"/>
                <a:t>The specialist at Excel Orthopedics identifies the need for a patient to </a:t>
              </a:r>
              <a:r>
                <a:rPr lang="en-US" sz="900" dirty="0" smtClean="0"/>
                <a:t>have surgery</a:t>
              </a:r>
              <a:r>
                <a:rPr lang="en-US" sz="900" dirty="0"/>
                <a:t>, schedules the surgery with Winchester hospital and sends </a:t>
              </a:r>
              <a:r>
                <a:rPr lang="en-US" sz="900" dirty="0" smtClean="0"/>
                <a:t>information via </a:t>
              </a:r>
              <a:r>
                <a:rPr lang="en-US" sz="900" dirty="0"/>
                <a:t>Mass </a:t>
              </a:r>
              <a:r>
                <a:rPr lang="en-US" sz="900" dirty="0" err="1"/>
                <a:t>HIway</a:t>
              </a:r>
              <a:r>
                <a:rPr lang="en-US" sz="900" dirty="0"/>
                <a:t> to Winchester Home Care for the purpose of enrolling </a:t>
              </a:r>
              <a:r>
                <a:rPr lang="en-US" sz="900" dirty="0" smtClean="0"/>
                <a:t>the patient </a:t>
              </a:r>
              <a:r>
                <a:rPr lang="en-US" sz="900" dirty="0"/>
                <a:t>in a Joint Class, which provides education about post-surgery </a:t>
              </a:r>
              <a:r>
                <a:rPr lang="en-US" sz="900" dirty="0" smtClean="0"/>
                <a:t>care. Patient </a:t>
              </a:r>
              <a:r>
                <a:rPr lang="en-US" sz="900" dirty="0"/>
                <a:t>choice may be obtained at the surgeon’s office for post-acute </a:t>
              </a:r>
              <a:r>
                <a:rPr lang="en-US" sz="900" dirty="0" smtClean="0"/>
                <a:t>home health </a:t>
              </a:r>
              <a:r>
                <a:rPr lang="en-US" sz="900" dirty="0"/>
                <a:t>services. The specialist (or designee) sends the patient </a:t>
              </a:r>
              <a:r>
                <a:rPr lang="en-US" sz="900" dirty="0" smtClean="0"/>
                <a:t>demographic information </a:t>
              </a:r>
              <a:r>
                <a:rPr lang="en-US" sz="900" dirty="0"/>
                <a:t>to Winchester Hospital Home Care by logging into the </a:t>
              </a:r>
              <a:r>
                <a:rPr lang="en-US" sz="900" dirty="0" err="1"/>
                <a:t>eLINC</a:t>
              </a:r>
              <a:r>
                <a:rPr lang="en-US" sz="900" dirty="0"/>
                <a:t> </a:t>
              </a:r>
              <a:r>
                <a:rPr lang="en-US" sz="900" dirty="0" smtClean="0"/>
                <a:t>secure messaging </a:t>
              </a:r>
              <a:r>
                <a:rPr lang="en-US" sz="900" dirty="0"/>
                <a:t>solution and accessing the Mass </a:t>
              </a:r>
              <a:r>
                <a:rPr lang="en-US" sz="900" dirty="0" err="1"/>
                <a:t>HIway</a:t>
              </a:r>
              <a:r>
                <a:rPr lang="en-US" sz="900" dirty="0"/>
                <a:t> Provider Directory to </a:t>
              </a:r>
              <a:r>
                <a:rPr lang="en-US" sz="900" dirty="0" smtClean="0"/>
                <a:t>send the </a:t>
              </a:r>
              <a:r>
                <a:rPr lang="en-US" sz="900" dirty="0"/>
                <a:t>Direct message to Winchester Hospital Home Care. Home Care will </a:t>
              </a:r>
              <a:r>
                <a:rPr lang="en-US" sz="900" dirty="0" smtClean="0"/>
                <a:t>contact the </a:t>
              </a:r>
              <a:r>
                <a:rPr lang="en-US" sz="900" dirty="0"/>
                <a:t>patient to remind them of the next scheduled class in an effort to </a:t>
              </a:r>
              <a:r>
                <a:rPr lang="en-US" sz="900" dirty="0" smtClean="0"/>
                <a:t>increase patient </a:t>
              </a:r>
              <a:r>
                <a:rPr lang="en-US" sz="900" dirty="0"/>
                <a:t>participation on this class, which includes educating patients on </a:t>
              </a:r>
              <a:r>
                <a:rPr lang="en-US" sz="900" dirty="0" smtClean="0"/>
                <a:t>options for </a:t>
              </a:r>
              <a:r>
                <a:rPr lang="en-US" sz="900" dirty="0"/>
                <a:t>home care directly from their inpatient stay, and thus will contribute to </a:t>
              </a:r>
              <a:r>
                <a:rPr lang="en-US" sz="900" dirty="0" smtClean="0"/>
                <a:t>our efforts </a:t>
              </a:r>
              <a:r>
                <a:rPr lang="en-US" sz="900" dirty="0"/>
                <a:t>around decreasing SNF/rehab post inpatient stay.</a:t>
              </a:r>
            </a:p>
            <a:p>
              <a:endParaRPr lang="en-US" sz="600" dirty="0" smtClean="0"/>
            </a:p>
            <a:p>
              <a:r>
                <a:rPr lang="en-US" sz="900" dirty="0" smtClean="0"/>
                <a:t>A </a:t>
              </a:r>
              <a:r>
                <a:rPr lang="en-US" sz="900" dirty="0"/>
                <a:t>Winchester Hospital Home Care intake team member receives </a:t>
              </a:r>
              <a:r>
                <a:rPr lang="en-US" sz="900" dirty="0" smtClean="0"/>
                <a:t>the notification </a:t>
              </a:r>
              <a:r>
                <a:rPr lang="en-US" sz="900" dirty="0"/>
                <a:t>through the Winchester Hospital e-mail account that there is a </a:t>
              </a:r>
              <a:r>
                <a:rPr lang="en-US" sz="900" dirty="0" smtClean="0"/>
                <a:t>secure message </a:t>
              </a:r>
              <a:r>
                <a:rPr lang="en-US" sz="900" dirty="0"/>
                <a:t>waiting in the Mass </a:t>
              </a:r>
              <a:r>
                <a:rPr lang="en-US" sz="900" dirty="0" err="1"/>
                <a:t>HIway</a:t>
              </a:r>
              <a:r>
                <a:rPr lang="en-US" sz="900" dirty="0"/>
                <a:t> webmail account. The intake team </a:t>
              </a:r>
              <a:r>
                <a:rPr lang="en-US" sz="900" dirty="0" smtClean="0"/>
                <a:t>member logs </a:t>
              </a:r>
              <a:r>
                <a:rPr lang="en-US" sz="900" dirty="0"/>
                <a:t>into the Mass </a:t>
              </a:r>
              <a:r>
                <a:rPr lang="en-US" sz="900" dirty="0" err="1"/>
                <a:t>HIway</a:t>
              </a:r>
              <a:r>
                <a:rPr lang="en-US" sz="900" dirty="0"/>
                <a:t> account to view the content of the message, and </a:t>
              </a:r>
              <a:r>
                <a:rPr lang="en-US" sz="900" dirty="0" smtClean="0"/>
                <a:t>the patient </a:t>
              </a:r>
              <a:r>
                <a:rPr lang="en-US" sz="900" dirty="0"/>
                <a:t>will be contacted </a:t>
              </a:r>
              <a:r>
                <a:rPr lang="en-US" sz="900" dirty="0" smtClean="0"/>
                <a:t>to be </a:t>
              </a:r>
              <a:r>
                <a:rPr lang="en-US" sz="900" dirty="0"/>
                <a:t>registered for the Winchester </a:t>
              </a:r>
              <a:r>
                <a:rPr lang="en-US" sz="900" dirty="0" smtClean="0"/>
                <a:t>Hospital Joint </a:t>
              </a:r>
              <a:r>
                <a:rPr lang="en-US" sz="900" dirty="0"/>
                <a:t>Class</a:t>
              </a:r>
              <a:r>
                <a:rPr lang="en-US" sz="900" dirty="0" smtClean="0"/>
                <a:t>.</a:t>
              </a:r>
            </a:p>
            <a:p>
              <a:endParaRPr lang="en-US" sz="600" dirty="0"/>
            </a:p>
            <a:p>
              <a:r>
                <a:rPr lang="en-US" sz="900" dirty="0"/>
                <a:t>The patient attends the class, has a </a:t>
              </a:r>
              <a:r>
                <a:rPr lang="en-US" sz="900" dirty="0" smtClean="0"/>
                <a:t>pre-operative appointment </a:t>
              </a:r>
              <a:r>
                <a:rPr lang="en-US" sz="900" dirty="0"/>
                <a:t>with </a:t>
              </a:r>
              <a:r>
                <a:rPr lang="en-US" sz="900" dirty="0" smtClean="0"/>
                <a:t>Pre-Admission Testing</a:t>
              </a:r>
              <a:r>
                <a:rPr lang="en-US" sz="900" dirty="0"/>
                <a:t>, has the scheduled surgery and is admitted to </a:t>
              </a:r>
              <a:r>
                <a:rPr lang="en-US" sz="900" dirty="0" smtClean="0"/>
                <a:t>Winchester Hospital </a:t>
              </a:r>
              <a:r>
                <a:rPr lang="en-US" sz="900" dirty="0"/>
                <a:t>for post-surgical care. Prior to discharge, the case manager </a:t>
              </a:r>
              <a:r>
                <a:rPr lang="en-US" sz="900" dirty="0" smtClean="0"/>
                <a:t>at the hospital </a:t>
              </a:r>
              <a:r>
                <a:rPr lang="en-US" sz="900" dirty="0"/>
                <a:t>offers the patient home care choice. For those patients </a:t>
              </a:r>
              <a:r>
                <a:rPr lang="en-US" sz="900" dirty="0" smtClean="0"/>
                <a:t>who select </a:t>
              </a:r>
              <a:r>
                <a:rPr lang="en-US" sz="900" dirty="0"/>
                <a:t>Winchester Hospital Home Care, the case manager sends the CCD as </a:t>
              </a:r>
              <a:r>
                <a:rPr lang="en-US" sz="900" dirty="0" smtClean="0"/>
                <a:t>an attachment </a:t>
              </a:r>
              <a:r>
                <a:rPr lang="en-US" sz="900" dirty="0"/>
                <a:t>via the Mass </a:t>
              </a:r>
              <a:r>
                <a:rPr lang="en-US" sz="900" dirty="0" err="1"/>
                <a:t>Hiway</a:t>
              </a:r>
              <a:r>
                <a:rPr lang="en-US" sz="900" dirty="0"/>
                <a:t> to Winchester Hospital Home Care. A </a:t>
              </a:r>
              <a:r>
                <a:rPr lang="en-US" sz="900" dirty="0" smtClean="0"/>
                <a:t>Home Care </a:t>
              </a:r>
              <a:r>
                <a:rPr lang="en-US" sz="900" dirty="0"/>
                <a:t>Clinician visits the patient within one day of discharge to conduct </a:t>
              </a:r>
              <a:r>
                <a:rPr lang="en-US" sz="900" dirty="0" smtClean="0"/>
                <a:t>a comprehensive </a:t>
              </a:r>
              <a:r>
                <a:rPr lang="en-US" sz="900" dirty="0"/>
                <a:t>assessment, provide services and create the home health </a:t>
              </a:r>
              <a:r>
                <a:rPr lang="en-US" sz="900" dirty="0" smtClean="0"/>
                <a:t>plan of </a:t>
              </a:r>
              <a:r>
                <a:rPr lang="en-US" sz="900" dirty="0"/>
                <a:t>care. Upon discharge from home health services, the home care CCD </a:t>
              </a:r>
              <a:r>
                <a:rPr lang="en-US" sz="900" dirty="0" smtClean="0"/>
                <a:t>is automatically generated </a:t>
              </a:r>
              <a:r>
                <a:rPr lang="en-US" sz="900" dirty="0"/>
                <a:t>from Home Care’s </a:t>
              </a:r>
              <a:r>
                <a:rPr lang="en-US" sz="900" dirty="0" err="1"/>
                <a:t>Allscripts</a:t>
              </a:r>
              <a:r>
                <a:rPr lang="en-US" sz="900" dirty="0"/>
                <a:t> product. </a:t>
              </a:r>
              <a:r>
                <a:rPr lang="en-US" sz="900" dirty="0" smtClean="0"/>
                <a:t>The discharging </a:t>
              </a:r>
              <a:r>
                <a:rPr lang="en-US" sz="900" dirty="0"/>
                <a:t>clinician will copy and paste the discharge clinical note into </a:t>
              </a:r>
              <a:r>
                <a:rPr lang="en-US" sz="900" dirty="0" smtClean="0"/>
                <a:t>their secure </a:t>
              </a:r>
              <a:r>
                <a:rPr lang="en-US" sz="900" dirty="0" err="1"/>
                <a:t>HIway</a:t>
              </a:r>
              <a:r>
                <a:rPr lang="en-US" sz="900" dirty="0"/>
                <a:t> webmail account and send to Excel via </a:t>
              </a:r>
              <a:r>
                <a:rPr lang="en-US" sz="900" dirty="0" smtClean="0"/>
                <a:t>the </a:t>
              </a:r>
              <a:r>
                <a:rPr lang="en-US" sz="900" dirty="0" err="1" smtClean="0"/>
                <a:t>HIway</a:t>
              </a:r>
              <a:r>
                <a:rPr lang="en-US" sz="900" dirty="0" smtClean="0"/>
                <a:t>. </a:t>
              </a:r>
              <a:endParaRPr lang="en-US" sz="900" dirty="0"/>
            </a:p>
          </p:txBody>
        </p:sp>
        <p:sp>
          <p:nvSpPr>
            <p:cNvPr id="6" name="Rectangle 10"/>
            <p:cNvSpPr>
              <a:spLocks noChangeArrowheads="1"/>
            </p:cNvSpPr>
            <p:nvPr/>
          </p:nvSpPr>
          <p:spPr bwMode="auto">
            <a:xfrm>
              <a:off x="5334000" y="1856740"/>
              <a:ext cx="76835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STORY</a:t>
              </a:r>
              <a:endParaRPr lang="en-US" sz="1100" dirty="0"/>
            </a:p>
          </p:txBody>
        </p:sp>
      </p:grpSp>
      <p:sp>
        <p:nvSpPr>
          <p:cNvPr id="7" name="Line 11"/>
          <p:cNvSpPr>
            <a:spLocks noChangeShapeType="1"/>
          </p:cNvSpPr>
          <p:nvPr/>
        </p:nvSpPr>
        <p:spPr bwMode="auto">
          <a:xfrm>
            <a:off x="4545330" y="1905000"/>
            <a:ext cx="0" cy="4472940"/>
          </a:xfrm>
          <a:prstGeom prst="line">
            <a:avLst/>
          </a:prstGeom>
          <a:noFill/>
          <a:ln w="38100" cap="rnd">
            <a:solidFill>
              <a:srgbClr val="F37E2D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499110" y="3718560"/>
            <a:ext cx="3897630" cy="1688306"/>
            <a:chOff x="762000" y="4038600"/>
            <a:chExt cx="3897630" cy="1688306"/>
          </a:xfrm>
        </p:grpSpPr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773430" y="4495800"/>
              <a:ext cx="3886200" cy="1231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b="1" dirty="0"/>
                <a:t>Excel Orthopedics- sender &amp; receiver</a:t>
              </a:r>
              <a:r>
                <a:rPr lang="en-US" sz="1000" dirty="0"/>
                <a:t>, using </a:t>
              </a:r>
              <a:r>
                <a:rPr lang="en-US" sz="1000" dirty="0" err="1"/>
                <a:t>eLINC</a:t>
              </a:r>
              <a:r>
                <a:rPr lang="en-US" sz="1000" dirty="0"/>
                <a:t> to connect </a:t>
              </a:r>
              <a:r>
                <a:rPr lang="en-US" sz="1000" dirty="0" smtClean="0"/>
                <a:t>to the </a:t>
              </a:r>
              <a:r>
                <a:rPr lang="en-US" sz="1000" dirty="0" err="1" smtClean="0"/>
                <a:t>HIway</a:t>
              </a:r>
              <a:r>
                <a:rPr lang="en-US" sz="1000" dirty="0"/>
                <a:t>;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b="1" dirty="0"/>
                <a:t>Winchester Hospital Pre-Admission Testing- receiver</a:t>
              </a:r>
              <a:r>
                <a:rPr lang="en-US" sz="1000" dirty="0"/>
                <a:t>, using </a:t>
              </a:r>
              <a:r>
                <a:rPr lang="en-US" sz="1000" dirty="0" smtClean="0"/>
                <a:t>Mass </a:t>
              </a:r>
              <a:r>
                <a:rPr lang="en-US" sz="1000" dirty="0" err="1" smtClean="0"/>
                <a:t>HIway</a:t>
              </a:r>
              <a:r>
                <a:rPr lang="en-US" sz="1000" dirty="0" smtClean="0"/>
                <a:t> </a:t>
              </a:r>
              <a:r>
                <a:rPr lang="en-US" sz="1000" dirty="0"/>
                <a:t>webmail to exchange patient information over the </a:t>
              </a:r>
              <a:r>
                <a:rPr lang="en-US" sz="1000" dirty="0" err="1" smtClean="0"/>
                <a:t>HIway</a:t>
              </a:r>
              <a:r>
                <a:rPr lang="en-US" sz="1000" dirty="0"/>
                <a:t>;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b="1" dirty="0"/>
                <a:t>Winchester Hospital Home Care- sender and receiver</a:t>
              </a:r>
              <a:r>
                <a:rPr lang="en-US" sz="1000" dirty="0"/>
                <a:t>, </a:t>
              </a:r>
              <a:r>
                <a:rPr lang="en-US" sz="1000" dirty="0" smtClean="0"/>
                <a:t>using </a:t>
              </a:r>
              <a:r>
                <a:rPr lang="en-US" sz="1000" dirty="0" err="1" smtClean="0"/>
                <a:t>Allscripts</a:t>
              </a:r>
              <a:r>
                <a:rPr lang="en-US" sz="1000" dirty="0" smtClean="0"/>
                <a:t> </a:t>
              </a:r>
              <a:r>
                <a:rPr lang="en-US" sz="1000" dirty="0"/>
                <a:t>to generate a CCD and using Mass </a:t>
              </a:r>
              <a:r>
                <a:rPr lang="en-US" sz="1000" dirty="0" err="1"/>
                <a:t>HIway</a:t>
              </a:r>
              <a:r>
                <a:rPr lang="en-US" sz="1000" dirty="0"/>
                <a:t> webmail </a:t>
              </a:r>
              <a:r>
                <a:rPr lang="en-US" sz="1000" dirty="0" smtClean="0"/>
                <a:t>to exchange </a:t>
              </a:r>
              <a:r>
                <a:rPr lang="en-US" sz="1000" dirty="0"/>
                <a:t>patient information over the </a:t>
              </a:r>
              <a:r>
                <a:rPr lang="en-US" sz="1000" dirty="0" err="1" smtClean="0"/>
                <a:t>HIway</a:t>
              </a:r>
              <a:r>
                <a:rPr lang="en-US" sz="1000" dirty="0" smtClean="0"/>
                <a:t>.</a:t>
              </a:r>
              <a:endParaRPr lang="en-US" sz="1000" dirty="0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762000" y="4038600"/>
              <a:ext cx="27432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TRADING </a:t>
              </a:r>
              <a:r>
                <a:rPr lang="en-US" sz="1100" dirty="0" smtClean="0">
                  <a:solidFill>
                    <a:schemeClr val="bg1"/>
                  </a:solidFill>
                </a:rPr>
                <a:t>PARTNERS AND SYSTEMS</a:t>
              </a:r>
              <a:endParaRPr lang="en-US" sz="1100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99110" y="2594610"/>
            <a:ext cx="3897630" cy="1041975"/>
            <a:chOff x="762000" y="2971800"/>
            <a:chExt cx="3897630" cy="1041975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77875" y="3429000"/>
              <a:ext cx="3881755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>
                <a:lnSpc>
                  <a:spcPct val="95000"/>
                </a:lnSpc>
              </a:pPr>
              <a:r>
                <a:rPr lang="en-US" sz="1000" dirty="0"/>
                <a:t>Reduce the number of patients who utilize high cost </a:t>
              </a:r>
              <a:r>
                <a:rPr lang="en-US" sz="1000" dirty="0" smtClean="0"/>
                <a:t>post-acute services </a:t>
              </a:r>
              <a:r>
                <a:rPr lang="en-US" sz="1000" dirty="0"/>
                <a:t>(Skilled Nursing Facility), improve care coordination</a:t>
              </a:r>
              <a:r>
                <a:rPr lang="en-US" sz="1000" dirty="0" smtClean="0"/>
                <a:t>, reduce </a:t>
              </a:r>
              <a:r>
                <a:rPr lang="en-US" sz="1000" dirty="0"/>
                <a:t>hospital readmissions and reduce healthcare </a:t>
              </a:r>
              <a:r>
                <a:rPr lang="en-US" sz="1000" dirty="0" smtClean="0"/>
                <a:t>costs, and support </a:t>
              </a:r>
              <a:r>
                <a:rPr lang="en-US" sz="1000" dirty="0"/>
                <a:t>the Meaningful Use HIE objective, </a:t>
              </a: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62000" y="2971800"/>
              <a:ext cx="660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GOAL</a:t>
              </a:r>
              <a:endParaRPr lang="en-US" sz="11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99109" y="5482590"/>
            <a:ext cx="4113213" cy="898545"/>
            <a:chOff x="762000" y="5402580"/>
            <a:chExt cx="3897630" cy="898545"/>
          </a:xfrm>
        </p:grpSpPr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762000" y="5402580"/>
              <a:ext cx="16764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solidFill>
                    <a:schemeClr val="bg1"/>
                  </a:solidFill>
                </a:rPr>
                <a:t>DATA TO EXCHANGE</a:t>
              </a:r>
              <a:endParaRPr lang="en-US" sz="1100" dirty="0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773430" y="5839460"/>
              <a:ext cx="38862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dirty="0"/>
                <a:t>Patient record from Excel to Pre-Admission Testing and </a:t>
              </a:r>
              <a:r>
                <a:rPr lang="en-US" sz="1000" dirty="0" smtClean="0"/>
                <a:t>Home Care;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dirty="0" smtClean="0"/>
                <a:t>CCD </a:t>
              </a:r>
              <a:r>
                <a:rPr lang="en-US" sz="1000" dirty="0"/>
                <a:t>from Winchester Hospital to </a:t>
              </a:r>
              <a:r>
                <a:rPr lang="en-US" sz="1000"/>
                <a:t>Home </a:t>
              </a:r>
              <a:r>
                <a:rPr lang="en-US" sz="1000" smtClean="0"/>
                <a:t>Care;</a:t>
              </a:r>
              <a:endParaRPr lang="en-US" sz="1000" dirty="0" smtClean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000" dirty="0" smtClean="0"/>
                <a:t>CCD </a:t>
              </a:r>
              <a:r>
                <a:rPr lang="en-US" sz="1000" dirty="0"/>
                <a:t>from Home Care to Excel </a:t>
              </a:r>
              <a:r>
                <a:rPr lang="en-US" sz="1000" dirty="0" smtClean="0"/>
                <a:t>Orthopedics.</a:t>
              </a:r>
              <a:endParaRPr lang="en-US" sz="1000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99110" y="1756410"/>
            <a:ext cx="3897630" cy="764977"/>
            <a:chOff x="762000" y="1905000"/>
            <a:chExt cx="3897630" cy="764977"/>
          </a:xfrm>
        </p:grpSpPr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762000" y="1905000"/>
              <a:ext cx="1371600" cy="330200"/>
            </a:xfrm>
            <a:prstGeom prst="rect">
              <a:avLst/>
            </a:prstGeom>
            <a:solidFill>
              <a:srgbClr val="142456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 smtClean="0">
                  <a:solidFill>
                    <a:schemeClr val="bg1"/>
                  </a:solidFill>
                </a:rPr>
                <a:t>ORGANIZATION</a:t>
              </a:r>
              <a:endParaRPr lang="en-US" sz="1100" dirty="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773430" y="2362200"/>
              <a:ext cx="3886200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/>
            <a:p>
              <a:r>
                <a:rPr lang="en-US" sz="1000" dirty="0"/>
                <a:t>Excel Orthopedics, Winchester </a:t>
              </a:r>
              <a:r>
                <a:rPr lang="en-US" sz="1000" dirty="0" smtClean="0"/>
                <a:t>Hospital Pre-Admission </a:t>
              </a:r>
              <a:r>
                <a:rPr lang="en-US" sz="1000" dirty="0"/>
                <a:t>And Home Care </a:t>
              </a:r>
              <a:r>
                <a:rPr lang="en-US" sz="1000" dirty="0" smtClean="0"/>
                <a:t>Departments.</a:t>
              </a:r>
              <a:endParaRPr lang="en-US" sz="1000" dirty="0"/>
            </a:p>
          </p:txBody>
        </p:sp>
      </p:grpSp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rcRect r="-38" b="9999"/>
          <a:stretch>
            <a:fillRect/>
          </a:stretch>
        </p:blipFill>
        <p:spPr>
          <a:xfrm>
            <a:off x="4" y="788670"/>
            <a:ext cx="9159246" cy="45720"/>
          </a:xfrm>
          <a:prstGeom prst="rect">
            <a:avLst/>
          </a:prstGeom>
          <a:effectLst/>
        </p:spPr>
      </p:pic>
      <p:sp>
        <p:nvSpPr>
          <p:cNvPr id="24" name="TextBox 23"/>
          <p:cNvSpPr txBox="1"/>
          <p:nvPr/>
        </p:nvSpPr>
        <p:spPr>
          <a:xfrm>
            <a:off x="0" y="872391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37E2D"/>
                </a:solidFill>
              </a:rPr>
              <a:t>NOTIFICATION OF PLANNED SURGERY FROM ORTHOPEDIC PRACTICE</a:t>
            </a:r>
          </a:p>
          <a:p>
            <a:pPr algn="ctr"/>
            <a:r>
              <a:rPr lang="en-US" b="1" dirty="0">
                <a:solidFill>
                  <a:srgbClr val="F37E2D"/>
                </a:solidFill>
              </a:rPr>
              <a:t>TO HOME CARE, PATIENT EDUCATION, AND PRE-ADMISSION TESTING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1" y="6629400"/>
            <a:ext cx="2903220" cy="2308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Icons provided by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b="1" dirty="0" err="1" smtClean="0">
                <a:solidFill>
                  <a:srgbClr val="577ABC"/>
                </a:solidFill>
              </a:rPr>
              <a:t>MeHI</a:t>
            </a:r>
            <a:r>
              <a:rPr lang="en-US" sz="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900" dirty="0" smtClean="0"/>
              <a:t>at </a:t>
            </a:r>
            <a:r>
              <a:rPr lang="en-US" sz="900" dirty="0" smtClean="0">
                <a:hlinkClick r:id="rId4"/>
              </a:rPr>
              <a:t>mehi.masstech.org/Icons</a:t>
            </a:r>
            <a:r>
              <a:rPr lang="en-US" sz="900" dirty="0" smtClean="0"/>
              <a:t> </a:t>
            </a:r>
            <a:endParaRPr lang="en-US" sz="900" dirty="0"/>
          </a:p>
        </p:txBody>
      </p:sp>
      <p:sp>
        <p:nvSpPr>
          <p:cNvPr id="27" name="TextBox 26"/>
          <p:cNvSpPr txBox="1"/>
          <p:nvPr/>
        </p:nvSpPr>
        <p:spPr>
          <a:xfrm>
            <a:off x="3097531" y="0"/>
            <a:ext cx="2971800" cy="551200"/>
          </a:xfrm>
          <a:prstGeom prst="rect">
            <a:avLst/>
          </a:prstGeom>
          <a:solidFill>
            <a:srgbClr val="F6822B"/>
          </a:solidFill>
        </p:spPr>
        <p:txBody>
          <a:bodyPr wrap="square" rIns="91440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 COORDINATION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CASE</a:t>
            </a:r>
            <a:endParaRPr lang="en-US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42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HI-template-setup">
  <a:themeElements>
    <a:clrScheme name="Custom 4">
      <a:dk1>
        <a:srgbClr val="404040"/>
      </a:dk1>
      <a:lt1>
        <a:srgbClr val="FFFFFF"/>
      </a:lt1>
      <a:dk2>
        <a:srgbClr val="464646"/>
      </a:dk2>
      <a:lt2>
        <a:srgbClr val="95979A"/>
      </a:lt2>
      <a:accent1>
        <a:srgbClr val="567ABD"/>
      </a:accent1>
      <a:accent2>
        <a:srgbClr val="F48228"/>
      </a:accent2>
      <a:accent3>
        <a:srgbClr val="1F3368"/>
      </a:accent3>
      <a:accent4>
        <a:srgbClr val="838BB4"/>
      </a:accent4>
      <a:accent5>
        <a:srgbClr val="1968B3"/>
      </a:accent5>
      <a:accent6>
        <a:srgbClr val="FFFFFF"/>
      </a:accent6>
      <a:hlink>
        <a:srgbClr val="F48228"/>
      </a:hlink>
      <a:folHlink>
        <a:srgbClr val="1968B3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3329</TotalTime>
  <Words>644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ＭＳ Ｐゴシック</vt:lpstr>
      <vt:lpstr>Arial</vt:lpstr>
      <vt:lpstr>Calibri</vt:lpstr>
      <vt:lpstr>Verdana</vt:lpstr>
      <vt:lpstr>Wingdings</vt:lpstr>
      <vt:lpstr>MeHI-template-setup</vt:lpstr>
      <vt:lpstr>PowerPoint Presentation</vt:lpstr>
      <vt:lpstr>PowerPoint Presentation</vt:lpstr>
    </vt:vector>
  </TitlesOfParts>
  <Company>jbird graphics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Tallman</dc:creator>
  <cp:lastModifiedBy>Rik Kerstens</cp:lastModifiedBy>
  <cp:revision>142</cp:revision>
  <dcterms:created xsi:type="dcterms:W3CDTF">2015-12-02T16:31:52Z</dcterms:created>
  <dcterms:modified xsi:type="dcterms:W3CDTF">2020-09-10T11:33:41Z</dcterms:modified>
</cp:coreProperties>
</file>